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Noto Sans Bold" charset="1" panose="020B0802040504020204"/>
      <p:regular r:id="rId16"/>
    </p:embeddedFont>
    <p:embeddedFont>
      <p:font typeface="Noto Serif Display Bold" charset="1" panose="02020802080505020204"/>
      <p:regular r:id="rId17"/>
    </p:embeddedFont>
    <p:embeddedFont>
      <p:font typeface="Times New Roman Bold" charset="1" panose="02020803070505020304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9869">
                <a:alpha val="100000"/>
              </a:srgbClr>
            </a:gs>
            <a:gs pos="100000">
              <a:srgbClr val="FFD2BD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0" y="1486192"/>
            <a:ext cx="18288000" cy="31953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 b="true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ΔΙΑΛΕΞΗ 5.1 - Gamfication in JavaScript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0" y="9191625"/>
            <a:ext cx="18288000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Noto Serif Display Bold"/>
                <a:ea typeface="Noto Serif Display Bold"/>
                <a:cs typeface="Noto Serif Display Bold"/>
                <a:sym typeface="Noto Serif Display Bold"/>
              </a:rPr>
              <a:t>Αλέξιος Αλεξίου/ Κωνσταντίνος Δημητριάδης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9869">
                <a:alpha val="100000"/>
              </a:srgbClr>
            </a:gs>
            <a:gs pos="100000">
              <a:srgbClr val="FFD2BD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0" y="324490"/>
            <a:ext cx="18288000" cy="66910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67"/>
              </a:lnSpc>
            </a:pPr>
            <a:r>
              <a:rPr lang="en-US" sz="6333" b="true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Τρόπος </a:t>
            </a:r>
            <a:r>
              <a:rPr lang="en-US" b="true" sz="6333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Παράδοσης:</a:t>
            </a:r>
          </a:p>
          <a:p>
            <a:pPr algn="ctr">
              <a:lnSpc>
                <a:spcPts val="8867"/>
              </a:lnSpc>
            </a:pPr>
            <a:r>
              <a:rPr lang="en-US" b="true" sz="6333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Οι φοιτητές παραδίδουν χειρόγραφα τις λύσεις στον διδάσκοντα.</a:t>
            </a:r>
          </a:p>
          <a:p>
            <a:pPr algn="ctr">
              <a:lnSpc>
                <a:spcPts val="8867"/>
              </a:lnSpc>
            </a:pPr>
            <a:r>
              <a:rPr lang="en-US" b="true" sz="6333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 Ο βαθμός, τα badges και οι πόντοι ανακοινώνονται στο επόμενο μάθημα.</a:t>
            </a:r>
          </a:p>
          <a:p>
            <a:pPr algn="ctr">
              <a:lnSpc>
                <a:spcPts val="8867"/>
              </a:lnSpc>
            </a:p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9869">
                <a:alpha val="100000"/>
              </a:srgbClr>
            </a:gs>
            <a:gs pos="100000">
              <a:srgbClr val="FFD2BD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161038" y="159703"/>
            <a:ext cx="15965924" cy="1566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 b="true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Στόχοι Σημερινής Διάλεξης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3881335"/>
            <a:ext cx="16606561" cy="61421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905"/>
              </a:lnSpc>
            </a:pPr>
            <a:r>
              <a:rPr lang="en-US" sz="4932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Στο σημερινό μάθημα θα δούμε:</a:t>
            </a:r>
          </a:p>
          <a:p>
            <a:pPr algn="l" marL="1064900" indent="-532450" lvl="1">
              <a:lnSpc>
                <a:spcPts val="6905"/>
              </a:lnSpc>
              <a:buFont typeface="Arial"/>
              <a:buChar char="•"/>
            </a:pPr>
            <a:r>
              <a:rPr lang="en-US" b="true" sz="4932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Τι είναι η παχινιδοποιήση ( gamifiaction)</a:t>
            </a:r>
          </a:p>
          <a:p>
            <a:pPr algn="l" marL="1064900" indent="-532450" lvl="1">
              <a:lnSpc>
                <a:spcPts val="6905"/>
              </a:lnSpc>
              <a:buFont typeface="Arial"/>
              <a:buChar char="•"/>
            </a:pPr>
            <a:r>
              <a:rPr lang="en-US" b="true" sz="4932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Πώς τα στοιχεία παιχνιδιού ενισχύουν τη μάθηση στον προγραμματισμό.</a:t>
            </a:r>
          </a:p>
          <a:p>
            <a:pPr algn="l" marL="1064900" indent="-532450" lvl="1">
              <a:lnSpc>
                <a:spcPts val="6905"/>
              </a:lnSpc>
              <a:buFont typeface="Arial"/>
              <a:buChar char="•"/>
            </a:pPr>
            <a:r>
              <a:rPr lang="en-US" b="true" sz="4932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Προαιρετικές Ασκήσεις (τύπου Προόδου) με ανταμοιβή έως και 20% του τελικού βαθμού</a:t>
            </a:r>
          </a:p>
          <a:p>
            <a:pPr algn="ctr">
              <a:lnSpc>
                <a:spcPts val="6905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9869">
                <a:alpha val="100000"/>
              </a:srgbClr>
            </a:gs>
            <a:gs pos="100000">
              <a:srgbClr val="FFD2BD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0" y="-171450"/>
            <a:ext cx="18288000" cy="31953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 b="true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Ορισμός-Σκοπός Παιχνιδοποιήσης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3631357"/>
            <a:ext cx="15976084" cy="60163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817"/>
              </a:lnSpc>
            </a:pPr>
            <a:r>
              <a:rPr lang="en-US" sz="486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Η παιχνιδοποίηση εφαρμόζει μηχανισμούς παιχνιδιού (πόντοι, επίπεδα, badges, π</a:t>
            </a:r>
            <a:r>
              <a:rPr lang="en-US" sz="486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ροκλήσεις) σε μη παιχνιδικά περιβάλλοντα (όπως η τάξη - εδώ) ώστε να αυξήσει το κίνητρο και τη συμμετοχή των φοιτητών.</a:t>
            </a:r>
          </a:p>
          <a:p>
            <a:pPr algn="l">
              <a:lnSpc>
                <a:spcPts val="6817"/>
              </a:lnSpc>
            </a:pPr>
          </a:p>
          <a:p>
            <a:pPr algn="l">
              <a:lnSpc>
                <a:spcPts val="6817"/>
              </a:lnSpc>
            </a:pPr>
            <a:r>
              <a:rPr lang="en-US" sz="486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Στόχος: να μάθουμε JavaScript με πιο ενεργό, ευχάριστο και στοχευμένο τρόπο.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9869">
                <a:alpha val="100000"/>
              </a:srgbClr>
            </a:gs>
            <a:gs pos="100000">
              <a:srgbClr val="FFD2BD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809306" y="3844778"/>
            <a:ext cx="16246427" cy="49927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84"/>
              </a:lnSpc>
            </a:pPr>
            <a:r>
              <a:rPr lang="en-US" sz="4060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Θα χ</a:t>
            </a:r>
            <a:r>
              <a:rPr lang="en-US" sz="4060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ρησιμοποιούμε τα εξής στοιχεία παιχνιδιού:</a:t>
            </a:r>
          </a:p>
          <a:p>
            <a:pPr algn="l" marL="876699" indent="-438350" lvl="1">
              <a:lnSpc>
                <a:spcPts val="5684"/>
              </a:lnSpc>
              <a:buFont typeface="Arial"/>
              <a:buChar char="•"/>
            </a:pPr>
            <a:r>
              <a:rPr lang="en-US" b="true" sz="406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⭐ Πόντοι για ολοκλήρωση 3 ασκήσεων JavaScript εντός τάξης</a:t>
            </a:r>
          </a:p>
          <a:p>
            <a:pPr algn="l" marL="876699" indent="-438350" lvl="1">
              <a:lnSpc>
                <a:spcPts val="5684"/>
              </a:lnSpc>
              <a:buFont typeface="Arial"/>
              <a:buChar char="•"/>
            </a:pPr>
            <a:r>
              <a:rPr lang="en-US" b="true" sz="406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🎯 Επίπεδα  Level 1 , Level 2, Level 3</a:t>
            </a:r>
          </a:p>
          <a:p>
            <a:pPr algn="l" marL="876699" indent="-438350" lvl="1">
              <a:lnSpc>
                <a:spcPts val="5684"/>
              </a:lnSpc>
              <a:buFont typeface="Arial"/>
              <a:buChar char="•"/>
            </a:pPr>
            <a:r>
              <a:rPr lang="en-US" b="true" sz="406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🏅 Badges όπως “JS Beginner”, “Js Coder”, “JS Master”</a:t>
            </a:r>
          </a:p>
          <a:p>
            <a:pPr algn="l" marL="876699" indent="-438350" lvl="1">
              <a:lnSpc>
                <a:spcPts val="5684"/>
              </a:lnSpc>
              <a:buFont typeface="Arial"/>
              <a:buChar char="•"/>
            </a:pPr>
            <a:r>
              <a:rPr lang="en-US" b="true" sz="406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⏳ Time challenges: Εντός 30 λεπτών συνολικά</a:t>
            </a:r>
          </a:p>
          <a:p>
            <a:pPr algn="l" marL="876699" indent="-438350" lvl="1">
              <a:lnSpc>
                <a:spcPts val="5684"/>
              </a:lnSpc>
              <a:buFont typeface="Arial"/>
              <a:buChar char="•"/>
            </a:pPr>
            <a:r>
              <a:rPr lang="en-US" b="true" sz="406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🧩 Quests: μικρά προβλήματα που αναπαριστούν "αποστολές"</a:t>
            </a:r>
          </a:p>
          <a:p>
            <a:pPr algn="ctr">
              <a:lnSpc>
                <a:spcPts val="5684"/>
              </a:lnSpc>
            </a:pPr>
          </a:p>
        </p:txBody>
      </p:sp>
      <p:sp>
        <p:nvSpPr>
          <p:cNvPr name="TextBox 3" id="3"/>
          <p:cNvSpPr txBox="true"/>
          <p:nvPr/>
        </p:nvSpPr>
        <p:spPr>
          <a:xfrm rot="0">
            <a:off x="0" y="-171450"/>
            <a:ext cx="18288000" cy="31953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 b="true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Στοιχεία </a:t>
            </a:r>
            <a:r>
              <a:rPr lang="en-US" b="true" sz="9200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Παιχνιδοποίησης στο Μάθημα JavaScript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9869">
                <a:alpha val="100000"/>
              </a:srgbClr>
            </a:gs>
            <a:gs pos="100000">
              <a:srgbClr val="FFD2BD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403104" y="159703"/>
            <a:ext cx="11481792" cy="1566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 b="true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Τρόπος Διεξαγωγής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880006" y="3191580"/>
            <a:ext cx="15956399" cy="6399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354"/>
              </a:lnSpc>
            </a:pPr>
            <a:r>
              <a:rPr lang="en-US" sz="453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🎯 Περιγραφή Σεναρίου</a:t>
            </a:r>
          </a:p>
          <a:p>
            <a:pPr algn="l">
              <a:lnSpc>
                <a:spcPts val="6354"/>
              </a:lnSpc>
            </a:pPr>
            <a:r>
              <a:rPr lang="en-US" sz="453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Οι φοιτητές συμμετέχουν σε έναν “JavaScript Challenge Round”</a:t>
            </a:r>
          </a:p>
          <a:p>
            <a:pPr algn="l">
              <a:lnSpc>
                <a:spcPts val="6354"/>
              </a:lnSpc>
            </a:pPr>
            <a:r>
              <a:rPr lang="en-US" sz="453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διάρκειας 30 λεπτών, μέσα στην αίθουσα.</a:t>
            </a:r>
          </a:p>
          <a:p>
            <a:pPr algn="l">
              <a:lnSpc>
                <a:spcPts val="6354"/>
              </a:lnSpc>
            </a:pPr>
            <a:r>
              <a:rPr lang="en-US" sz="453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Κάθε φοιτητής λαμβάνει ένα φύλλο με 3 σύντομες ασκήσεις </a:t>
            </a:r>
          </a:p>
          <a:p>
            <a:pPr algn="l">
              <a:lnSpc>
                <a:spcPts val="6354"/>
              </a:lnSpc>
            </a:pPr>
            <a:r>
              <a:rPr lang="en-US" sz="453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JavaScript.</a:t>
            </a:r>
          </a:p>
          <a:p>
            <a:pPr algn="l">
              <a:lnSpc>
                <a:spcPts val="6354"/>
              </a:lnSpc>
            </a:pPr>
            <a:r>
              <a:rPr lang="en-US" sz="453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Στόχος τους είναι να τις λύσουν και να παραδώσουν το χαρτί </a:t>
            </a:r>
          </a:p>
          <a:p>
            <a:pPr algn="l">
              <a:lnSpc>
                <a:spcPts val="6354"/>
              </a:lnSpc>
            </a:pPr>
            <a:r>
              <a:rPr lang="en-US" sz="4539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στον διδάσκοντα εντός του προβλεπόμενου χρόνου.</a:t>
            </a:r>
          </a:p>
          <a:p>
            <a:pPr algn="ctr">
              <a:lnSpc>
                <a:spcPts val="6354"/>
              </a:lnSpc>
            </a:p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9869">
                <a:alpha val="100000"/>
              </a:srgbClr>
            </a:gs>
            <a:gs pos="100000">
              <a:srgbClr val="FFD2BD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996567" y="159703"/>
            <a:ext cx="5563553" cy="1566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 b="true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Άσκηση 1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292320" y="2026358"/>
            <a:ext cx="16416950" cy="90078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1"/>
              </a:lnSpc>
            </a:pPr>
          </a:p>
          <a:p>
            <a:pPr algn="l">
              <a:lnSpc>
                <a:spcPts val="6451"/>
              </a:lnSpc>
            </a:pPr>
            <a:r>
              <a:rPr lang="en-US" b="true" sz="4608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Άσκηση 1 – Basics (10 πόντοι)</a:t>
            </a:r>
          </a:p>
          <a:p>
            <a:pPr algn="l">
              <a:lnSpc>
                <a:spcPts val="6451"/>
              </a:lnSpc>
            </a:pPr>
            <a:r>
              <a:rPr lang="en-US" b="true" sz="4608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Γράψτε μια μεταβλητή name που να αποθηκεύει το όνομά σας</a:t>
            </a:r>
          </a:p>
          <a:p>
            <a:pPr algn="l">
              <a:lnSpc>
                <a:spcPts val="6451"/>
              </a:lnSpc>
            </a:pPr>
            <a:r>
              <a:rPr lang="en-US" b="true" sz="4608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και εμφανίστε στο console το μήνυμα:</a:t>
            </a:r>
          </a:p>
          <a:p>
            <a:pPr algn="l">
              <a:lnSpc>
                <a:spcPts val="6451"/>
              </a:lnSpc>
            </a:pPr>
            <a:r>
              <a:rPr lang="en-US" b="true" sz="4608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"Hello, &lt;name&gt;!"</a:t>
            </a:r>
          </a:p>
          <a:p>
            <a:pPr algn="l">
              <a:lnSpc>
                <a:spcPts val="6451"/>
              </a:lnSpc>
            </a:pPr>
            <a:r>
              <a:rPr lang="en-US" sz="4608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➡️ Αξιολογεί βασική σύνταξη &amp; console output</a:t>
            </a:r>
          </a:p>
          <a:p>
            <a:pPr algn="l">
              <a:lnSpc>
                <a:spcPts val="6451"/>
              </a:lnSpc>
            </a:pPr>
            <a:r>
              <a:rPr lang="en-US" sz="4608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Χρόνος ⟶ 5 λεπτά</a:t>
            </a:r>
          </a:p>
          <a:p>
            <a:pPr algn="l">
              <a:lnSpc>
                <a:spcPts val="6451"/>
              </a:lnSpc>
            </a:pPr>
            <a:r>
              <a:rPr lang="en-US" sz="4608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Ανταμοιβές: ⭐ 10 points + </a:t>
            </a:r>
          </a:p>
          <a:p>
            <a:pPr algn="l">
              <a:lnSpc>
                <a:spcPts val="6451"/>
              </a:lnSpc>
            </a:pPr>
            <a:r>
              <a:rPr lang="en-US" sz="4608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Badges 🟡 JS Beginner →  20 points</a:t>
            </a:r>
          </a:p>
          <a:p>
            <a:pPr algn="l">
              <a:lnSpc>
                <a:spcPts val="6451"/>
              </a:lnSpc>
            </a:pPr>
          </a:p>
          <a:p>
            <a:pPr algn="ctr">
              <a:lnSpc>
                <a:spcPts val="6451"/>
              </a:lnSpc>
            </a:pP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9869">
                <a:alpha val="100000"/>
              </a:srgbClr>
            </a:gs>
            <a:gs pos="100000">
              <a:srgbClr val="FFD2BD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362224" y="159703"/>
            <a:ext cx="5563553" cy="1566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 b="true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Άσκηση 2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394896" y="2783794"/>
            <a:ext cx="15594593" cy="7763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811"/>
              </a:lnSpc>
            </a:pPr>
            <a:r>
              <a:rPr lang="en-US" sz="4865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Άσκηση 2 – Function Challenge (20 πόντοι)</a:t>
            </a:r>
          </a:p>
          <a:p>
            <a:pPr algn="l">
              <a:lnSpc>
                <a:spcPts val="6811"/>
              </a:lnSpc>
            </a:pPr>
            <a:r>
              <a:rPr lang="en-US" sz="4865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Γράψτε μια συνά</a:t>
            </a:r>
            <a:r>
              <a:rPr lang="en-US" sz="4865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ρτηση double(num) που επιστρέφει</a:t>
            </a:r>
          </a:p>
          <a:p>
            <a:pPr algn="l">
              <a:lnSpc>
                <a:spcPts val="6811"/>
              </a:lnSpc>
            </a:pPr>
            <a:r>
              <a:rPr lang="en-US" sz="4865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το διπλάσιο ενός αριθμού.</a:t>
            </a:r>
          </a:p>
          <a:p>
            <a:pPr algn="l">
              <a:lnSpc>
                <a:spcPts val="6811"/>
              </a:lnSpc>
            </a:pPr>
            <a:r>
              <a:rPr lang="en-US" sz="4865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Καλέστε τη με την τιμή 7.</a:t>
            </a:r>
          </a:p>
          <a:p>
            <a:pPr algn="l">
              <a:lnSpc>
                <a:spcPts val="6811"/>
              </a:lnSpc>
            </a:pPr>
            <a:r>
              <a:rPr lang="en-US" sz="4865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➡️ Αξιολογεί functions &amp; επιστροφή τιμής</a:t>
            </a:r>
          </a:p>
          <a:p>
            <a:pPr algn="l">
              <a:lnSpc>
                <a:spcPts val="6811"/>
              </a:lnSpc>
            </a:pPr>
            <a:r>
              <a:rPr lang="en-US" sz="4865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Χρόνος ⟶ 10 λεπτά</a:t>
            </a:r>
          </a:p>
          <a:p>
            <a:pPr algn="l">
              <a:lnSpc>
                <a:spcPts val="6811"/>
              </a:lnSpc>
            </a:pPr>
            <a:r>
              <a:rPr lang="en-US" sz="4865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Ανταμοιβές: ⭐ 20 points +</a:t>
            </a:r>
          </a:p>
          <a:p>
            <a:pPr algn="l">
              <a:lnSpc>
                <a:spcPts val="6811"/>
              </a:lnSpc>
            </a:pPr>
            <a:r>
              <a:rPr lang="en-US" sz="4865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Badges 🟢 JS Coder → 40 points</a:t>
            </a:r>
          </a:p>
          <a:p>
            <a:pPr algn="ctr">
              <a:lnSpc>
                <a:spcPts val="6811"/>
              </a:lnSpc>
            </a:p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9869">
                <a:alpha val="100000"/>
              </a:srgbClr>
            </a:gs>
            <a:gs pos="100000">
              <a:srgbClr val="FFD2BD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362224" y="617939"/>
            <a:ext cx="5563553" cy="1566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 b="true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Άσκηση 3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689933" y="2964823"/>
            <a:ext cx="15042772" cy="87733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903"/>
              </a:lnSpc>
            </a:pPr>
            <a:r>
              <a:rPr lang="en-US" sz="4931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Ά</a:t>
            </a:r>
            <a:r>
              <a:rPr lang="en-US" sz="4931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σκηση 3 – Mini Algorithm (30 πόντοι)</a:t>
            </a:r>
          </a:p>
          <a:p>
            <a:pPr algn="l">
              <a:lnSpc>
                <a:spcPts val="6903"/>
              </a:lnSpc>
            </a:pPr>
            <a:r>
              <a:rPr lang="en-US" sz="4931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Γράψτε κώδικα που δέχεται έναν πίνακα αριθμών:</a:t>
            </a:r>
          </a:p>
          <a:p>
            <a:pPr algn="l">
              <a:lnSpc>
                <a:spcPts val="6903"/>
              </a:lnSpc>
            </a:pPr>
            <a:r>
              <a:rPr lang="en-US" sz="4931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[3, 7, 2, 9, 4]</a:t>
            </a:r>
          </a:p>
          <a:p>
            <a:pPr algn="l">
              <a:lnSpc>
                <a:spcPts val="6903"/>
              </a:lnSpc>
            </a:pPr>
            <a:r>
              <a:rPr lang="en-US" sz="4931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και εμφανίζει τον μεγαλύτερο αριθμό.</a:t>
            </a:r>
          </a:p>
          <a:p>
            <a:pPr algn="l">
              <a:lnSpc>
                <a:spcPts val="6903"/>
              </a:lnSpc>
            </a:pPr>
            <a:r>
              <a:rPr lang="en-US" sz="4931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➡️ Αξιολογεί λογική &amp; επεξεργασία arrays</a:t>
            </a:r>
          </a:p>
          <a:p>
            <a:pPr algn="l">
              <a:lnSpc>
                <a:spcPts val="6903"/>
              </a:lnSpc>
            </a:pPr>
            <a:r>
              <a:rPr lang="en-US" sz="4931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Χρόνος ⟶ 15 λεπτά</a:t>
            </a:r>
          </a:p>
          <a:p>
            <a:pPr algn="l">
              <a:lnSpc>
                <a:spcPts val="6903"/>
              </a:lnSpc>
            </a:pPr>
            <a:r>
              <a:rPr lang="en-US" sz="4931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Ανταμοιβές: ⭐ 30 points + </a:t>
            </a:r>
          </a:p>
          <a:p>
            <a:pPr algn="l">
              <a:lnSpc>
                <a:spcPts val="6903"/>
              </a:lnSpc>
            </a:pPr>
            <a:r>
              <a:rPr lang="en-US" sz="4931" b="true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Badges 🔵 JS Master → 60 points</a:t>
            </a:r>
          </a:p>
          <a:p>
            <a:pPr algn="ctr">
              <a:lnSpc>
                <a:spcPts val="6903"/>
              </a:lnSpc>
            </a:pPr>
          </a:p>
          <a:p>
            <a:pPr algn="ctr">
              <a:lnSpc>
                <a:spcPts val="6903"/>
              </a:lnSpc>
            </a:pP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9869">
                <a:alpha val="100000"/>
              </a:srgbClr>
            </a:gs>
            <a:gs pos="100000">
              <a:srgbClr val="FFD2BD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918266" y="343176"/>
            <a:ext cx="12451469" cy="23480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74"/>
              </a:lnSpc>
            </a:pPr>
            <a:r>
              <a:rPr lang="en-US" sz="6767" b="true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🎁 Bonus στ</a:t>
            </a:r>
            <a:r>
              <a:rPr lang="en-US" b="true" sz="6767">
                <a:solidFill>
                  <a:srgbClr val="000000"/>
                </a:solidFill>
                <a:latin typeface="Noto Sans Bold"/>
                <a:ea typeface="Noto Sans Bold"/>
                <a:cs typeface="Noto Sans Bold"/>
                <a:sym typeface="Noto Sans Bold"/>
              </a:rPr>
              <a:t>ον Τελικό Βαθμό</a:t>
            </a:r>
          </a:p>
          <a:p>
            <a:pPr algn="ctr">
              <a:lnSpc>
                <a:spcPts val="9474"/>
              </a:lnSpc>
            </a:pPr>
          </a:p>
        </p:txBody>
      </p:sp>
      <p:sp>
        <p:nvSpPr>
          <p:cNvPr name="TextBox 3" id="3"/>
          <p:cNvSpPr txBox="true"/>
          <p:nvPr/>
        </p:nvSpPr>
        <p:spPr>
          <a:xfrm rot="0">
            <a:off x="752671" y="2279122"/>
            <a:ext cx="14434576" cy="7850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765"/>
              </a:lnSpc>
            </a:pPr>
          </a:p>
          <a:p>
            <a:pPr algn="l" marL="1197521" indent="-598761" lvl="1">
              <a:lnSpc>
                <a:spcPts val="7765"/>
              </a:lnSpc>
              <a:buFont typeface="Arial"/>
              <a:buChar char="•"/>
            </a:pPr>
            <a:r>
              <a:rPr lang="en-US" b="true" sz="5546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🏅 Ο 1</a:t>
            </a:r>
            <a:r>
              <a:rPr lang="en-US" b="true" sz="5546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ος/οι σε πόντους κατοχυρώνει +20% bonus στον τελικό βαθμό του μαθήματος.</a:t>
            </a:r>
          </a:p>
          <a:p>
            <a:pPr algn="l" marL="1197521" indent="-598761" lvl="1">
              <a:lnSpc>
                <a:spcPts val="7765"/>
              </a:lnSpc>
              <a:buFont typeface="Arial"/>
              <a:buChar char="•"/>
            </a:pPr>
            <a:r>
              <a:rPr lang="en-US" b="true" sz="5546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🎓 Οι υπόλοιποι φοιτητές λαμβάνουν βαθμό σύμφωνα με σειρά κατάταξης, μειούμενο κατά 1% κάθε θέση.</a:t>
            </a:r>
          </a:p>
          <a:p>
            <a:pPr algn="l" marL="1197521" indent="-598761" lvl="1">
              <a:lnSpc>
                <a:spcPts val="7765"/>
              </a:lnSpc>
              <a:buFont typeface="Arial"/>
              <a:buChar char="•"/>
            </a:pPr>
            <a:r>
              <a:rPr lang="en-US" b="true" sz="5546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(2ος -1%, 3ος -2%, 4ος -3% …</a:t>
            </a:r>
            <a:r>
              <a:rPr lang="en-US" b="true" sz="5546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)</a:t>
            </a:r>
          </a:p>
          <a:p>
            <a:pPr algn="ctr">
              <a:lnSpc>
                <a:spcPts val="7765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DAG62b3UiCk</dc:identifier>
  <dcterms:modified xsi:type="dcterms:W3CDTF">2011-08-01T06:04:30Z</dcterms:modified>
  <cp:revision>1</cp:revision>
  <dc:title>ΔΙΑΛΕΞΗ 5.1 - Gamfication in JavaScript</dc:title>
</cp:coreProperties>
</file>