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Noto Sans Bold" charset="1" panose="020B0802040504020204"/>
      <p:regular r:id="rId18"/>
    </p:embeddedFont>
    <p:embeddedFont>
      <p:font typeface="Times New Roman Bold" charset="1" panose="02020803070505020304"/>
      <p:regular r:id="rId19"/>
    </p:embeddedFont>
    <p:embeddedFont>
      <p:font typeface="Times New Roman" charset="1" panose="020206030504050203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857250"/>
            <a:ext cx="182880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 spc="-680">
                <a:solidFill>
                  <a:srgbClr val="000000">
                    <a:alpha val="92941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1 - Συνθήκες &amp; Δομές Ελέγχου στη JavaScript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39506" y="5292976"/>
            <a:ext cx="13808989" cy="9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1"/>
              </a:lnSpc>
            </a:pPr>
            <a:r>
              <a:rPr lang="en-US" sz="525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Μάθημα: Εισαγωγή στη JavaScript – Ενότητα 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89955"/>
            <a:ext cx="15870752" cy="64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3621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if, else, συγκρίσεις και λογικοί τελεστές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2722"/>
            <a:ext cx="16230600" cy="1570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33"/>
              </a:lnSpc>
            </a:pPr>
            <a:r>
              <a:rPr lang="en-US" sz="9166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Slide 10 — Μικ</a:t>
            </a:r>
            <a:r>
              <a:rPr lang="en-US" b="true" sz="9166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ρές Ασκήσεις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11252"/>
            <a:ext cx="15501754" cy="800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9"/>
              </a:lnSpc>
            </a:pPr>
            <a:r>
              <a:rPr lang="en-US" sz="3235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Άσκηση 1 — Ενήλικος ή ανήλικος;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Μεταβλητή age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Αν age ≥ 18 → “Ενήλικος”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Αλλιώς → “Ανήλικος”</a:t>
            </a:r>
          </a:p>
          <a:p>
            <a:pPr algn="l">
              <a:lnSpc>
                <a:spcPts val="4529"/>
              </a:lnSpc>
            </a:pPr>
            <a:r>
              <a:rPr lang="en-US" sz="3235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Άσκηση 2 — Θε</a:t>
            </a:r>
            <a:r>
              <a:rPr lang="en-US" sz="3235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ρμοκρασία: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Αν &gt; 30 → “Ζέστη”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Αν 15–30 → “Κανονική θερμοκρασία”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Αλλιώς → “Κρύο”</a:t>
            </a:r>
          </a:p>
          <a:p>
            <a:pPr algn="l">
              <a:lnSpc>
                <a:spcPts val="4529"/>
              </a:lnSpc>
            </a:pPr>
            <a:r>
              <a:rPr lang="en-US" sz="3235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Άσκηση 3 — Login check: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username === "admin"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password === "1234"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Αν και τα δύο σωστά → “Επιτυχής σύνδεση”</a:t>
            </a:r>
          </a:p>
          <a:p>
            <a:pPr algn="l" marL="698539" indent="-349269" lvl="1">
              <a:lnSpc>
                <a:spcPts val="4529"/>
              </a:lnSpc>
              <a:buFont typeface="Arial"/>
              <a:buChar char="•"/>
            </a:pPr>
            <a:r>
              <a:rPr lang="en-US" b="true" sz="323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Αλλιώς → “Λάθος στοιχεία”</a:t>
            </a:r>
          </a:p>
          <a:p>
            <a:pPr algn="ctr">
              <a:lnSpc>
                <a:spcPts val="452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94415" y="3101267"/>
            <a:ext cx="5334409" cy="3000605"/>
          </a:xfrm>
          <a:custGeom>
            <a:avLst/>
            <a:gdLst/>
            <a:ahLst/>
            <a:cxnLst/>
            <a:rect r="r" b="b" t="t" l="l"/>
            <a:pathLst>
              <a:path h="3000605" w="5334409">
                <a:moveTo>
                  <a:pt x="0" y="0"/>
                </a:moveTo>
                <a:lnTo>
                  <a:pt x="5334409" y="0"/>
                </a:lnTo>
                <a:lnTo>
                  <a:pt x="5334409" y="3000605"/>
                </a:lnTo>
                <a:lnTo>
                  <a:pt x="0" y="3000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59176" y="637856"/>
            <a:ext cx="1336964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11 - Συνη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θισμένα Λάθη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2835" y="2977442"/>
            <a:ext cx="15311963" cy="6280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Χ</a:t>
            </a: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ρήση = αντί για == ή ===</a:t>
            </a:r>
          </a:p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❌ if (x = 5)</a:t>
            </a:r>
          </a:p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✔ if (x === 5)</a:t>
            </a:r>
          </a:p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Ξεχασμένες αγκύλες { }</a:t>
            </a:r>
          </a:p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👉 Χρησιμοποίησε πάντα για καθαρότητα.</a:t>
            </a:r>
          </a:p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Σύγχυση == και ===</a:t>
            </a:r>
          </a:p>
          <a:p>
            <a:pPr algn="l" marL="987119" indent="-493560" lvl="1">
              <a:lnSpc>
                <a:spcPts val="6400"/>
              </a:lnSpc>
              <a:buFont typeface="Arial"/>
              <a:buChar char="•"/>
            </a:pPr>
            <a:r>
              <a:rPr lang="en-US" b="true" sz="457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👉 Προτίμησε ===.</a:t>
            </a:r>
          </a:p>
          <a:p>
            <a:pPr algn="l">
              <a:lnSpc>
                <a:spcPts val="4721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1745" y="2921140"/>
            <a:ext cx="15101192" cy="6522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4"/>
              </a:lnSpc>
            </a:pPr>
            <a:r>
              <a:rPr lang="en-US" sz="4081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Μάθαμε:</a:t>
            </a:r>
          </a:p>
          <a:p>
            <a:pPr algn="l" marL="881272" indent="-440636" lvl="1">
              <a:lnSpc>
                <a:spcPts val="5714"/>
              </a:lnSpc>
              <a:buFont typeface="Arial"/>
              <a:buChar char="•"/>
            </a:pPr>
            <a:r>
              <a:rPr lang="en-US" b="true" sz="40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Τι είναι </a:t>
            </a:r>
            <a:r>
              <a:rPr lang="en-US" b="true" sz="40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συνθήκη</a:t>
            </a:r>
          </a:p>
          <a:p>
            <a:pPr algn="l" marL="881272" indent="-440636" lvl="1">
              <a:lnSpc>
                <a:spcPts val="5714"/>
              </a:lnSpc>
              <a:buFont typeface="Arial"/>
              <a:buChar char="•"/>
            </a:pPr>
            <a:r>
              <a:rPr lang="en-US" b="true" sz="40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Τελεστές σύγκρισης</a:t>
            </a:r>
          </a:p>
          <a:p>
            <a:pPr algn="l" marL="881272" indent="-440636" lvl="1">
              <a:lnSpc>
                <a:spcPts val="5714"/>
              </a:lnSpc>
              <a:buFont typeface="Arial"/>
              <a:buChar char="•"/>
            </a:pPr>
            <a:r>
              <a:rPr lang="en-US" b="true" sz="40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if, else if, else</a:t>
            </a:r>
          </a:p>
          <a:p>
            <a:pPr algn="l" marL="881272" indent="-440636" lvl="1">
              <a:lnSpc>
                <a:spcPts val="5714"/>
              </a:lnSpc>
              <a:buFont typeface="Arial"/>
              <a:buChar char="•"/>
            </a:pPr>
            <a:r>
              <a:rPr lang="en-US" b="true" sz="40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Λογικούς τελεστές &amp;&amp;, ||, !</a:t>
            </a:r>
          </a:p>
          <a:p>
            <a:pPr algn="l">
              <a:lnSpc>
                <a:spcPts val="5714"/>
              </a:lnSpc>
            </a:pPr>
            <a:r>
              <a:rPr lang="en-US" sz="4081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Επόμενη διάλεξη:</a:t>
            </a:r>
          </a:p>
          <a:p>
            <a:pPr algn="l">
              <a:lnSpc>
                <a:spcPts val="5714"/>
              </a:lnSpc>
            </a:pPr>
            <a:r>
              <a:rPr lang="en-US" sz="4081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Loops στη JavaScript — for &amp; while</a:t>
            </a:r>
          </a:p>
          <a:p>
            <a:pPr algn="l" marL="881272" indent="-440636" lvl="1">
              <a:lnSpc>
                <a:spcPts val="5714"/>
              </a:lnSpc>
              <a:buFont typeface="Arial"/>
              <a:buChar char="•"/>
            </a:pPr>
            <a:r>
              <a:rPr lang="en-US" b="true" sz="40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χρήση συνθηκών μέσα σε επαναλήψεις</a:t>
            </a:r>
          </a:p>
          <a:p>
            <a:pPr algn="l">
              <a:lnSpc>
                <a:spcPts val="5714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837863" y="3243538"/>
            <a:ext cx="5725914" cy="3799925"/>
          </a:xfrm>
          <a:custGeom>
            <a:avLst/>
            <a:gdLst/>
            <a:ahLst/>
            <a:cxnLst/>
            <a:rect r="r" b="b" t="t" l="l"/>
            <a:pathLst>
              <a:path h="3799925" w="5725914">
                <a:moveTo>
                  <a:pt x="0" y="0"/>
                </a:moveTo>
                <a:lnTo>
                  <a:pt x="5725914" y="0"/>
                </a:lnTo>
                <a:lnTo>
                  <a:pt x="5725914" y="3799924"/>
                </a:lnTo>
                <a:lnTo>
                  <a:pt x="0" y="3799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34593" y="612612"/>
            <a:ext cx="16171307" cy="1368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12 - Σύν</a:t>
            </a:r>
            <a:r>
              <a:rPr lang="en-US" b="true" sz="80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οψη &amp; Επόμενα Βήματα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02449" y="857250"/>
            <a:ext cx="1148310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b="true" sz="9200" spc="-68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2 - Στόχοι της Διάλεξης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35027" y="4033172"/>
            <a:ext cx="17417947" cy="54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13445" indent="-556722" lvl="1">
              <a:lnSpc>
                <a:spcPts val="7220"/>
              </a:lnSpc>
              <a:buFont typeface="Arial"/>
              <a:buChar char="•"/>
            </a:pPr>
            <a:r>
              <a:rPr lang="en-US" b="true" sz="515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Τι είναι “συνθήκη” (condition)</a:t>
            </a:r>
          </a:p>
          <a:p>
            <a:pPr algn="ctr" marL="1113445" indent="-556722" lvl="1">
              <a:lnSpc>
                <a:spcPts val="7220"/>
              </a:lnSpc>
              <a:buFont typeface="Arial"/>
              <a:buChar char="•"/>
            </a:pPr>
            <a:r>
              <a:rPr lang="en-US" b="true" sz="515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Χ</a:t>
            </a:r>
            <a:r>
              <a:rPr lang="en-US" b="true" sz="515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ρήση if, else if, else</a:t>
            </a:r>
          </a:p>
          <a:p>
            <a:pPr algn="ctr" marL="1113445" indent="-556722" lvl="1">
              <a:lnSpc>
                <a:spcPts val="7220"/>
              </a:lnSpc>
              <a:buFont typeface="Arial"/>
              <a:buChar char="•"/>
            </a:pPr>
            <a:r>
              <a:rPr lang="en-US" b="true" sz="515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Τελεστές σύγκρισης</a:t>
            </a:r>
          </a:p>
          <a:p>
            <a:pPr algn="ctr" marL="1113445" indent="-556722" lvl="1">
              <a:lnSpc>
                <a:spcPts val="7220"/>
              </a:lnSpc>
              <a:buFont typeface="Arial"/>
              <a:buChar char="•"/>
            </a:pPr>
            <a:r>
              <a:rPr lang="en-US" b="true" sz="515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Λογικοί τελεστές &amp;&amp;, ||, !</a:t>
            </a:r>
          </a:p>
          <a:p>
            <a:pPr algn="ctr" marL="1113445" indent="-556722" lvl="1">
              <a:lnSpc>
                <a:spcPts val="7220"/>
              </a:lnSpc>
              <a:buFont typeface="Arial"/>
              <a:buChar char="•"/>
            </a:pPr>
            <a:r>
              <a:rPr lang="en-US" b="true" sz="515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Απλά παραδείγματα ελέγχου ροής</a:t>
            </a:r>
          </a:p>
          <a:p>
            <a:pPr algn="ctr">
              <a:lnSpc>
                <a:spcPts val="722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95697" y="252283"/>
            <a:ext cx="1189660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3 - 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Τι είναι Συνθήκη;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962494"/>
            <a:ext cx="13052536" cy="702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37"/>
              </a:lnSpc>
            </a:pPr>
            <a:r>
              <a:rPr lang="en-US" sz="3312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Μια </a:t>
            </a: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συνθήκη είναι μια έκφραση που δίνει αποτέλεσμα:</a:t>
            </a:r>
          </a:p>
          <a:p>
            <a:pPr algn="just" marL="715170" indent="-357585" lvl="1">
              <a:lnSpc>
                <a:spcPts val="4637"/>
              </a:lnSpc>
              <a:buFont typeface="Arial"/>
              <a:buChar char="•"/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true (αληθές)</a:t>
            </a:r>
          </a:p>
          <a:p>
            <a:pPr algn="just" marL="715170" indent="-357585" lvl="1">
              <a:lnSpc>
                <a:spcPts val="4637"/>
              </a:lnSpc>
              <a:buFont typeface="Arial"/>
              <a:buChar char="•"/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false (ψευδές)</a:t>
            </a:r>
          </a:p>
          <a:p>
            <a:pPr algn="just">
              <a:lnSpc>
                <a:spcPts val="4637"/>
              </a:lnSpc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Ανάλογα με το αποτέλεσμα, ο κώδικας:</a:t>
            </a:r>
          </a:p>
          <a:p>
            <a:pPr algn="just" marL="715170" indent="-357585" lvl="1">
              <a:lnSpc>
                <a:spcPts val="4637"/>
              </a:lnSpc>
              <a:buFont typeface="Arial"/>
              <a:buChar char="•"/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εκτελεί μια εντολή</a:t>
            </a:r>
          </a:p>
          <a:p>
            <a:pPr algn="just" marL="715170" indent="-357585" lvl="1">
              <a:lnSpc>
                <a:spcPts val="4637"/>
              </a:lnSpc>
              <a:buFont typeface="Arial"/>
              <a:buChar char="•"/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ή την παραλείπει</a:t>
            </a:r>
          </a:p>
          <a:p>
            <a:pPr algn="just">
              <a:lnSpc>
                <a:spcPts val="4637"/>
              </a:lnSpc>
            </a:pPr>
          </a:p>
          <a:p>
            <a:pPr algn="just">
              <a:lnSpc>
                <a:spcPts val="4637"/>
              </a:lnSpc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Παράδειγμα:</a:t>
            </a:r>
          </a:p>
          <a:p>
            <a:pPr algn="just">
              <a:lnSpc>
                <a:spcPts val="4637"/>
              </a:lnSpc>
            </a:pPr>
          </a:p>
          <a:p>
            <a:pPr algn="just">
              <a:lnSpc>
                <a:spcPts val="4637"/>
              </a:lnSpc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age = 20;</a:t>
            </a:r>
          </a:p>
          <a:p>
            <a:pPr algn="just">
              <a:lnSpc>
                <a:spcPts val="4637"/>
              </a:lnSpc>
            </a:pPr>
            <a:r>
              <a:rPr lang="en-US" b="true" sz="331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isAdult = (age &gt;= 18); // true ή false</a:t>
            </a:r>
          </a:p>
          <a:p>
            <a:pPr algn="ctr">
              <a:lnSpc>
                <a:spcPts val="4637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760552" y="2819357"/>
            <a:ext cx="10493348" cy="7164918"/>
            <a:chOff x="0" y="0"/>
            <a:chExt cx="2763680" cy="18870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63680" cy="1887057"/>
            </a:xfrm>
            <a:custGeom>
              <a:avLst/>
              <a:gdLst/>
              <a:ahLst/>
              <a:cxnLst/>
              <a:rect r="r" b="b" t="t" l="l"/>
              <a:pathLst>
                <a:path h="1887057" w="2763680">
                  <a:moveTo>
                    <a:pt x="0" y="0"/>
                  </a:moveTo>
                  <a:lnTo>
                    <a:pt x="2763680" y="0"/>
                  </a:lnTo>
                  <a:lnTo>
                    <a:pt x="2763680" y="1887057"/>
                  </a:lnTo>
                  <a:lnTo>
                    <a:pt x="0" y="1887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763680" cy="19251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51199" y="159703"/>
            <a:ext cx="1338560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4 - Τελε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στές Σύγκρισης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722628"/>
            <a:ext cx="12321503" cy="738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38"/>
              </a:lnSpc>
            </a:pPr>
            <a:r>
              <a:rPr lang="en-US" sz="2813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Βασικ</a:t>
            </a: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οί τελεστές: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μεγαλύτερο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&lt; μικρότερο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= μεγαλύτερο ή ίσο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&lt;= μικρότερο ή ίσο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== ισότητα (χωρίς αυστηρό έλεγχο τύπου)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=== αυστηρή ισότητα (τιμή + τύπος)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!= , !== ανισότητα</a:t>
            </a: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Παράδειγμα:</a:t>
            </a:r>
          </a:p>
          <a:p>
            <a:pPr algn="just">
              <a:lnSpc>
                <a:spcPts val="3938"/>
              </a:lnSpc>
            </a:pP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console.log(5 &gt; 3);       // trueconsole.log(5 == "5");    // trueconsole.log(5 === "5");   // false</a:t>
            </a:r>
          </a:p>
          <a:p>
            <a:pPr algn="just">
              <a:lnSpc>
                <a:spcPts val="3938"/>
              </a:lnSpc>
            </a:pPr>
          </a:p>
          <a:p>
            <a:pPr algn="just">
              <a:lnSpc>
                <a:spcPts val="3938"/>
              </a:lnSpc>
            </a:pPr>
            <a:r>
              <a:rPr lang="en-US" b="true" sz="281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Σημείωση:  👉 Στη σύγχρονη JS προτιμάμε === αντί για ==.</a:t>
            </a:r>
          </a:p>
          <a:p>
            <a:pPr algn="ctr">
              <a:lnSpc>
                <a:spcPts val="3658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85480" y="159703"/>
            <a:ext cx="694694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5 - Η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δομή if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462554"/>
            <a:ext cx="14065051" cy="600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Χ</a:t>
            </a: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ρησιμοποιούμε if όταν θέλουμε κώδικα που εκτελείται ΜΟΝΟ αν μια συνθήκη είναι true.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Παράδειγμα: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age = 20;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 (age &gt;= 18) {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console.log("Είσαι ενήλικος.");}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👉 Αν η συνθήκη είναι false, ο κώδικας μέσα στις { } δεν εκτελείται.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61631" y="2878825"/>
            <a:ext cx="14740900" cy="720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Το else ο</a:t>
            </a: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ρίζεται για την “εναλλακτική περίπτωση”.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Παράδειγμα: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age = 16;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 (age &gt;= 18) {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console.log("Είσαι ενήλικος.");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 else {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console.log("Είσαι ανήλικος.");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👉 Εκτελείται ΜΟΝΟ ένα από τα δύο blocks.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835937" y="4144039"/>
            <a:ext cx="6166594" cy="4114800"/>
          </a:xfrm>
          <a:custGeom>
            <a:avLst/>
            <a:gdLst/>
            <a:ahLst/>
            <a:cxnLst/>
            <a:rect r="r" b="b" t="t" l="l"/>
            <a:pathLst>
              <a:path h="4114800" w="6166594">
                <a:moveTo>
                  <a:pt x="0" y="0"/>
                </a:moveTo>
                <a:lnTo>
                  <a:pt x="6166594" y="0"/>
                </a:lnTo>
                <a:lnTo>
                  <a:pt x="6166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10181" y="325414"/>
            <a:ext cx="586763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6 - if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/ else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54036" y="1886585"/>
            <a:ext cx="15579928" cy="840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Για πολλές περιπτώσεις χρησιμοποιούμε else if.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Παράδειγμα: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grade = 75;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 (grade &gt;= 90) {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console.log("Άριστα");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 else if (grade &gt;= 60) {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console.log("Καλά");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 else {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console.log("Χρειάζεται βελτίωση");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👉 Η πρώτη συνθήκη που είναι true σταματάει την αλληλουχία.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144000" y="3149507"/>
            <a:ext cx="7298342" cy="4865561"/>
          </a:xfrm>
          <a:custGeom>
            <a:avLst/>
            <a:gdLst/>
            <a:ahLst/>
            <a:cxnLst/>
            <a:rect r="r" b="b" t="t" l="l"/>
            <a:pathLst>
              <a:path h="4865561" w="7298342">
                <a:moveTo>
                  <a:pt x="0" y="0"/>
                </a:moveTo>
                <a:lnTo>
                  <a:pt x="7298342" y="0"/>
                </a:lnTo>
                <a:lnTo>
                  <a:pt x="7298342" y="4865561"/>
                </a:lnTo>
                <a:lnTo>
                  <a:pt x="0" y="48655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50196" y="-171450"/>
            <a:ext cx="1038760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7 - if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/ else if / else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2706" y="159703"/>
            <a:ext cx="1671447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8 - Λ</a:t>
            </a:r>
            <a:r>
              <a:rPr lang="en-US" b="true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ογικοί Τελεστές &amp;&amp;, ||, 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86765" y="2215913"/>
            <a:ext cx="16710411" cy="8071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&amp;&amp; (AND) → true μόνο αν όλες </a:t>
            </a: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οι συνθήκες είναι true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|| (OR) → true αν τουλάχιστον μία είναι true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! (NOT) → αντιστρέφει τιμή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Παραδείγματα:</a:t>
            </a:r>
          </a:p>
          <a:p>
            <a:pPr algn="ctr">
              <a:lnSpc>
                <a:spcPts val="3709"/>
              </a:lnSpc>
            </a:pP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age = 20;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hasID = true;</a:t>
            </a:r>
          </a:p>
          <a:p>
            <a:pPr algn="ctr">
              <a:lnSpc>
                <a:spcPts val="3709"/>
              </a:lnSpc>
            </a:pP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 (age &gt;= 18 &amp;&amp; hasID) {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console.log("Επιτρέπεται η είσοδος.");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</a:t>
            </a:r>
          </a:p>
          <a:p>
            <a:pPr algn="ctr">
              <a:lnSpc>
                <a:spcPts val="3709"/>
              </a:lnSpc>
            </a:pP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isStudent = false;</a:t>
            </a:r>
          </a:p>
          <a:p>
            <a:pPr algn="ctr">
              <a:lnSpc>
                <a:spcPts val="3709"/>
              </a:lnSpc>
            </a:pP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 (age &lt; 18 || isStudent) {</a:t>
            </a:r>
          </a:p>
          <a:p>
            <a:pPr algn="ctr">
              <a:lnSpc>
                <a:spcPts val="3709"/>
              </a:lnSpc>
            </a:pPr>
            <a:r>
              <a:rPr lang="en-US" b="true" sz="264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console.log("Έκπτωση εισιτηρίου."); }</a:t>
            </a:r>
          </a:p>
          <a:p>
            <a:pPr algn="ctr">
              <a:lnSpc>
                <a:spcPts val="434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0834" y="-142875"/>
            <a:ext cx="16366331" cy="1219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9 - </a:t>
            </a:r>
            <a:r>
              <a:rPr lang="en-US" b="true" sz="71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Παράδειγμα: Έλεγχος Πρόσβασης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2274" y="1692974"/>
            <a:ext cx="17407829" cy="829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3132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Σενά</a:t>
            </a: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ριο: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Έλεγχος πρόσβασης χρήστη ανάλογα με login &amp; ρόλο.</a:t>
            </a:r>
          </a:p>
          <a:p>
            <a:pPr algn="ctr">
              <a:lnSpc>
                <a:spcPts val="4385"/>
              </a:lnSpc>
            </a:pP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isLoggedIn = true;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 role = "admin";</a:t>
            </a:r>
          </a:p>
          <a:p>
            <a:pPr algn="ctr">
              <a:lnSpc>
                <a:spcPts val="4385"/>
              </a:lnSpc>
            </a:pP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 (isLoggedIn &amp;&amp; role === "admin") {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console.log("Καλώς ήρθες, διαχειριστή!");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 else if (isLoggedIn) {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console.log("Καλώς ήρθες, χρήστη!");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 else {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console.log("Πρέπει να συνδεθείς.");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}</a:t>
            </a:r>
          </a:p>
          <a:p>
            <a:pPr algn="ctr">
              <a:lnSpc>
                <a:spcPts val="4385"/>
              </a:lnSpc>
            </a:pPr>
            <a:r>
              <a:rPr lang="en-US" b="true" sz="3132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Χρησιμοποιεί: λογικούς τελεστές, σύγκριση strings, if/else</a:t>
            </a:r>
            <a:r>
              <a:rPr lang="en-US" sz="31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ctr">
              <a:lnSpc>
                <a:spcPts val="4385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DAG6w-Ky1xw</dc:identifier>
  <dcterms:modified xsi:type="dcterms:W3CDTF">2011-08-01T06:04:30Z</dcterms:modified>
  <cp:revision>1</cp:revision>
  <dc:title>Συνθήκες &amp; Δομές Ελέγχου στη JavaScript</dc:title>
</cp:coreProperties>
</file>